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3"/>
  </p:notesMasterIdLst>
  <p:sldIdLst>
    <p:sldId id="256" r:id="rId2"/>
    <p:sldId id="258" r:id="rId3"/>
    <p:sldId id="261" r:id="rId4"/>
    <p:sldId id="272" r:id="rId5"/>
    <p:sldId id="268" r:id="rId6"/>
    <p:sldId id="267" r:id="rId7"/>
    <p:sldId id="262" r:id="rId8"/>
    <p:sldId id="270" r:id="rId9"/>
    <p:sldId id="275" r:id="rId10"/>
    <p:sldId id="273" r:id="rId11"/>
    <p:sldId id="274" r:id="rId12"/>
  </p:sldIdLst>
  <p:sldSz cx="9144000" cy="6858000" type="screen4x3"/>
  <p:notesSz cx="701675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n Corley" initials="" lastIdx="3" clrIdx="0"/>
  <p:cmAuthor id="1" name="Lilly, Renna Onario" initials="ROL" lastIdx="1" clrIdx="1"/>
  <p:cmAuthor id="2" name="RB Corley" initials="RBC" lastIdx="1" clrIdx="2"/>
  <p:cmAuthor id="3" name="Petcosky, Katherine Sarah" initials="PKS" lastIdx="1" clrIdx="3">
    <p:extLst>
      <p:ext uri="{19B8F6BF-5375-455C-9EA6-DF929625EA0E}">
        <p15:presenceInfo xmlns:p15="http://schemas.microsoft.com/office/powerpoint/2012/main" userId="S-1-5-21-848115496-1524922173-1168901340-61578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21" autoAdjust="0"/>
    <p:restoredTop sz="94683" autoAdjust="0"/>
  </p:normalViewPr>
  <p:slideViewPr>
    <p:cSldViewPr>
      <p:cViewPr varScale="1">
        <p:scale>
          <a:sx n="84" d="100"/>
          <a:sy n="84" d="100"/>
        </p:scale>
        <p:origin x="1200"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0592" cy="465455"/>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idx="1"/>
          </p:nvPr>
        </p:nvSpPr>
        <p:spPr>
          <a:xfrm>
            <a:off x="3974534" y="0"/>
            <a:ext cx="3040592" cy="465455"/>
          </a:xfrm>
          <a:prstGeom prst="rect">
            <a:avLst/>
          </a:prstGeom>
        </p:spPr>
        <p:txBody>
          <a:bodyPr vert="horz" lIns="93287" tIns="46644" rIns="93287" bIns="46644" rtlCol="0"/>
          <a:lstStyle>
            <a:lvl1pPr algn="r">
              <a:defRPr sz="1200"/>
            </a:lvl1pPr>
          </a:lstStyle>
          <a:p>
            <a:fld id="{4CD09265-2076-402F-AE57-BF6E495F85B0}" type="datetimeFigureOut">
              <a:rPr lang="en-US" smtClean="0"/>
              <a:t>4/30/2018</a:t>
            </a:fld>
            <a:endParaRPr lang="en-US" dirty="0"/>
          </a:p>
        </p:txBody>
      </p:sp>
      <p:sp>
        <p:nvSpPr>
          <p:cNvPr id="4" name="Slide Image Placeholder 3"/>
          <p:cNvSpPr>
            <a:spLocks noGrp="1" noRot="1" noChangeAspect="1"/>
          </p:cNvSpPr>
          <p:nvPr>
            <p:ph type="sldImg" idx="2"/>
          </p:nvPr>
        </p:nvSpPr>
        <p:spPr>
          <a:xfrm>
            <a:off x="1181100" y="698500"/>
            <a:ext cx="4654550" cy="3490913"/>
          </a:xfrm>
          <a:prstGeom prst="rect">
            <a:avLst/>
          </a:prstGeom>
          <a:noFill/>
          <a:ln w="12700">
            <a:solidFill>
              <a:prstClr val="black"/>
            </a:solidFill>
          </a:ln>
        </p:spPr>
        <p:txBody>
          <a:bodyPr vert="horz" lIns="93287" tIns="46644" rIns="93287" bIns="46644" rtlCol="0" anchor="ctr"/>
          <a:lstStyle/>
          <a:p>
            <a:endParaRPr lang="en-US" dirty="0"/>
          </a:p>
        </p:txBody>
      </p:sp>
      <p:sp>
        <p:nvSpPr>
          <p:cNvPr id="5" name="Notes Placeholder 4"/>
          <p:cNvSpPr>
            <a:spLocks noGrp="1"/>
          </p:cNvSpPr>
          <p:nvPr>
            <p:ph type="body" sz="quarter" idx="3"/>
          </p:nvPr>
        </p:nvSpPr>
        <p:spPr>
          <a:xfrm>
            <a:off x="701675" y="4421823"/>
            <a:ext cx="5613400" cy="4189095"/>
          </a:xfrm>
          <a:prstGeom prst="rect">
            <a:avLst/>
          </a:prstGeom>
        </p:spPr>
        <p:txBody>
          <a:bodyPr vert="horz" lIns="93287" tIns="46644" rIns="93287" bIns="4664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40592" cy="465455"/>
          </a:xfrm>
          <a:prstGeom prst="rect">
            <a:avLst/>
          </a:prstGeom>
        </p:spPr>
        <p:txBody>
          <a:bodyPr vert="horz" lIns="93287" tIns="46644" rIns="93287" bIns="466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4534" y="8842029"/>
            <a:ext cx="3040592" cy="465455"/>
          </a:xfrm>
          <a:prstGeom prst="rect">
            <a:avLst/>
          </a:prstGeom>
        </p:spPr>
        <p:txBody>
          <a:bodyPr vert="horz" lIns="93287" tIns="46644" rIns="93287" bIns="46644" rtlCol="0" anchor="b"/>
          <a:lstStyle>
            <a:lvl1pPr algn="r">
              <a:defRPr sz="1200"/>
            </a:lvl1pPr>
          </a:lstStyle>
          <a:p>
            <a:fld id="{6A384C64-F937-41DC-AC4F-94350B988244}" type="slidenum">
              <a:rPr lang="en-US" smtClean="0"/>
              <a:t>‹#›</a:t>
            </a:fld>
            <a:endParaRPr lang="en-US" dirty="0"/>
          </a:p>
        </p:txBody>
      </p:sp>
    </p:spTree>
    <p:extLst>
      <p:ext uri="{BB962C8B-B14F-4D97-AF65-F5344CB8AC3E}">
        <p14:creationId xmlns:p14="http://schemas.microsoft.com/office/powerpoint/2010/main" val="23671310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384C64-F937-41DC-AC4F-94350B988244}" type="slidenum">
              <a:rPr lang="en-US" smtClean="0"/>
              <a:t>1</a:t>
            </a:fld>
            <a:endParaRPr lang="en-US" dirty="0"/>
          </a:p>
        </p:txBody>
      </p:sp>
    </p:spTree>
    <p:extLst>
      <p:ext uri="{BB962C8B-B14F-4D97-AF65-F5344CB8AC3E}">
        <p14:creationId xmlns:p14="http://schemas.microsoft.com/office/powerpoint/2010/main" val="1773067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NIH-funded scientists are not publicizing nearly half of the trials they conduct and complete in a timely manner.  This is an unacceptable state of affairs. ; slides are text heavy because I meant for them to</a:t>
            </a:r>
            <a:r>
              <a:rPr lang="en-US" b="0" baseline="0" dirty="0" smtClean="0"/>
              <a:t> serve as resource when staff were learning and working with PIs</a:t>
            </a:r>
            <a:endParaRPr lang="en-US" dirty="0"/>
          </a:p>
        </p:txBody>
      </p:sp>
      <p:sp>
        <p:nvSpPr>
          <p:cNvPr id="4" name="Slide Number Placeholder 3"/>
          <p:cNvSpPr>
            <a:spLocks noGrp="1"/>
          </p:cNvSpPr>
          <p:nvPr>
            <p:ph type="sldNum" sz="quarter" idx="10"/>
          </p:nvPr>
        </p:nvSpPr>
        <p:spPr/>
        <p:txBody>
          <a:bodyPr/>
          <a:lstStyle/>
          <a:p>
            <a:fld id="{6A384C64-F937-41DC-AC4F-94350B988244}" type="slidenum">
              <a:rPr lang="en-US" smtClean="0"/>
              <a:t>3</a:t>
            </a:fld>
            <a:endParaRPr lang="en-US" dirty="0"/>
          </a:p>
        </p:txBody>
      </p:sp>
    </p:spTree>
    <p:extLst>
      <p:ext uri="{BB962C8B-B14F-4D97-AF65-F5344CB8AC3E}">
        <p14:creationId xmlns:p14="http://schemas.microsoft.com/office/powerpoint/2010/main" val="2509701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NIH-funded scientists are not publicizing nearly half of the trials they conduct and complete in a timely manner.  This is an unacceptable state of affairs. </a:t>
            </a:r>
            <a:endParaRPr lang="en-US" dirty="0"/>
          </a:p>
        </p:txBody>
      </p:sp>
      <p:sp>
        <p:nvSpPr>
          <p:cNvPr id="4" name="Slide Number Placeholder 3"/>
          <p:cNvSpPr>
            <a:spLocks noGrp="1"/>
          </p:cNvSpPr>
          <p:nvPr>
            <p:ph type="sldNum" sz="quarter" idx="10"/>
          </p:nvPr>
        </p:nvSpPr>
        <p:spPr/>
        <p:txBody>
          <a:bodyPr/>
          <a:lstStyle/>
          <a:p>
            <a:fld id="{6A384C64-F937-41DC-AC4F-94350B988244}" type="slidenum">
              <a:rPr lang="en-US" smtClean="0"/>
              <a:t>4</a:t>
            </a:fld>
            <a:endParaRPr lang="en-US" dirty="0"/>
          </a:p>
        </p:txBody>
      </p:sp>
    </p:spTree>
    <p:extLst>
      <p:ext uri="{BB962C8B-B14F-4D97-AF65-F5344CB8AC3E}">
        <p14:creationId xmlns:p14="http://schemas.microsoft.com/office/powerpoint/2010/main" val="2738559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Internal concerns: what if OSP interprets CT or non-CT differently and we have</a:t>
            </a:r>
            <a:r>
              <a:rPr lang="en-US" baseline="0" dirty="0" smtClean="0"/>
              <a:t> to re-do the FOA?</a:t>
            </a:r>
            <a:endParaRPr lang="en-US" dirty="0"/>
          </a:p>
        </p:txBody>
      </p:sp>
      <p:sp>
        <p:nvSpPr>
          <p:cNvPr id="4" name="Slide Number Placeholder 3"/>
          <p:cNvSpPr>
            <a:spLocks noGrp="1"/>
          </p:cNvSpPr>
          <p:nvPr>
            <p:ph type="sldNum" sz="quarter" idx="10"/>
          </p:nvPr>
        </p:nvSpPr>
        <p:spPr/>
        <p:txBody>
          <a:bodyPr/>
          <a:lstStyle/>
          <a:p>
            <a:fld id="{6A384C64-F937-41DC-AC4F-94350B988244}" type="slidenum">
              <a:rPr lang="en-US" smtClean="0"/>
              <a:t>10</a:t>
            </a:fld>
            <a:endParaRPr lang="en-US" dirty="0"/>
          </a:p>
        </p:txBody>
      </p:sp>
    </p:spTree>
    <p:extLst>
      <p:ext uri="{BB962C8B-B14F-4D97-AF65-F5344CB8AC3E}">
        <p14:creationId xmlns:p14="http://schemas.microsoft.com/office/powerpoint/2010/main" val="1537569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DB1F37F-81E9-4388-BAB8-A034E9F1EDAF}" type="datetimeFigureOut">
              <a:rPr lang="en-US" smtClean="0"/>
              <a:t>4/30/2018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1A8BADA6-C7EF-4820-90C3-6565586C5E9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B1F37F-81E9-4388-BAB8-A034E9F1EDAF}" type="datetimeFigureOut">
              <a:rPr lang="en-US" smtClean="0"/>
              <a:t>4/30/2018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8BADA6-C7EF-4820-90C3-6565586C5E9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EDB1F37F-81E9-4388-BAB8-A034E9F1EDAF}" type="datetimeFigureOut">
              <a:rPr lang="en-US" smtClean="0"/>
              <a:t>4/30/2018</a:t>
            </a:fld>
            <a:endParaRPr lang="en-US" dirty="0"/>
          </a:p>
        </p:txBody>
      </p:sp>
      <p:sp>
        <p:nvSpPr>
          <p:cNvPr id="8" name="Slide Number Placeholder 7"/>
          <p:cNvSpPr>
            <a:spLocks noGrp="1"/>
          </p:cNvSpPr>
          <p:nvPr>
            <p:ph type="sldNum" sz="quarter" idx="11"/>
          </p:nvPr>
        </p:nvSpPr>
        <p:spPr/>
        <p:txBody>
          <a:bodyPr/>
          <a:lstStyle/>
          <a:p>
            <a:fld id="{1A8BADA6-C7EF-4820-90C3-6565586C5E94}" type="slidenum">
              <a:rPr lang="en-US" smtClean="0"/>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DB1F37F-81E9-4388-BAB8-A034E9F1EDAF}" type="datetimeFigureOut">
              <a:rPr lang="en-US" smtClean="0"/>
              <a:t>4/30/2018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8BADA6-C7EF-4820-90C3-6565586C5E9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DB1F37F-81E9-4388-BAB8-A034E9F1EDAF}" type="datetimeFigureOut">
              <a:rPr lang="en-US" smtClean="0"/>
              <a:t>4/30/2018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A8BADA6-C7EF-4820-90C3-6565586C5E9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B1F37F-81E9-4388-BAB8-A034E9F1EDAF}" type="datetimeFigureOut">
              <a:rPr lang="en-US" smtClean="0"/>
              <a:t>4/30/2018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A8BADA6-C7EF-4820-90C3-6565586C5E9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B1F37F-81E9-4388-BAB8-A034E9F1EDAF}" type="datetimeFigureOut">
              <a:rPr lang="en-US" smtClean="0"/>
              <a:t>4/30/2018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A8BADA6-C7EF-4820-90C3-6565586C5E9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B1F37F-81E9-4388-BAB8-A034E9F1EDAF}" type="datetimeFigureOut">
              <a:rPr lang="en-US" smtClean="0"/>
              <a:t>4/30/2018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8BADA6-C7EF-4820-90C3-6565586C5E94}" type="slidenum">
              <a:rPr lang="en-US" smtClean="0"/>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B1F37F-81E9-4388-BAB8-A034E9F1EDAF}" type="datetimeFigureOut">
              <a:rPr lang="en-US" smtClean="0"/>
              <a:t>4/30/2018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1A8BADA6-C7EF-4820-90C3-6565586C5E94}" type="slidenum">
              <a:rPr lang="en-US" smtClean="0"/>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smtClean="0"/>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B1F37F-81E9-4388-BAB8-A034E9F1EDAF}" type="datetimeFigureOut">
              <a:rPr lang="en-US" smtClean="0"/>
              <a:t>4/30/2018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8BADA6-C7EF-4820-90C3-6565586C5E9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B1F37F-81E9-4388-BAB8-A034E9F1EDAF}" type="datetimeFigureOut">
              <a:rPr lang="en-US" smtClean="0"/>
              <a:t>4/30/2018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8BADA6-C7EF-4820-90C3-6565586C5E9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EDB1F37F-81E9-4388-BAB8-A034E9F1EDAF}" type="datetimeFigureOut">
              <a:rPr lang="en-US" smtClean="0"/>
              <a:t>4/30/2018</a:t>
            </a:fld>
            <a:endParaRPr lang="en-US" dirty="0"/>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1A8BADA6-C7EF-4820-90C3-6565586C5E94}" type="slidenum">
              <a:rPr lang="en-US" smtClean="0"/>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grants.nih.gov/policy/clinical-trials/tutorial/story_html5.html?utm_source=nexus&amp;utm_medium=email&amp;utm_content=nihupdate&amp;utm_campaign=sep17&amp;lms=1"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grants.nih.gov/policy/clinical-trials/case-studies.htm" TargetMode="External"/><Relationship Id="rId2" Type="http://schemas.openxmlformats.org/officeDocument/2006/relationships/hyperlink" Target="https://grants.nih.gov/ct-decision/index.ht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grants.nih.gov/grants/policy/faq_clinical_trial_definition.htm#5227" TargetMode="External"/><Relationship Id="rId2" Type="http://schemas.openxmlformats.org/officeDocument/2006/relationships/hyperlink" Target="https://grants.nih.gov/grants/policy/faq_clinical_trial_definition.htm#5224" TargetMode="External"/><Relationship Id="rId1" Type="http://schemas.openxmlformats.org/officeDocument/2006/relationships/slideLayout" Target="../slideLayouts/slideLayout2.xml"/><Relationship Id="rId5" Type="http://schemas.openxmlformats.org/officeDocument/2006/relationships/hyperlink" Target="https://grants.nih.gov/grants/policy/faq_clinical_trial_definition.htm#5226" TargetMode="External"/><Relationship Id="rId4" Type="http://schemas.openxmlformats.org/officeDocument/2006/relationships/hyperlink" Target="https://grants.nih.gov/grants/policy/faq_clinical_trial_definition.htm#5225" TargetMode="External"/></Relationships>
</file>

<file path=ppt/slides/_rels/slide7.xml.rels><?xml version="1.0" encoding="UTF-8" standalone="yes"?>
<Relationships xmlns="http://schemas.openxmlformats.org/package/2006/relationships"><Relationship Id="rId2" Type="http://schemas.openxmlformats.org/officeDocument/2006/relationships/hyperlink" Target="https://grants.nih.gov/policy/clinical-trials/new-human-subject-clinical-trial-info-form.ht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grants.nih.gov/grants/how-to-apply-application-guide/forms-e/general/g.500-phs-human-subjects-and-clinical-trials-information.htm" TargetMode="External"/><Relationship Id="rId2" Type="http://schemas.openxmlformats.org/officeDocument/2006/relationships/hyperlink" Target="https://grants.nih.gov/grants/guide/notice-files/NOT-OD-18-003.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600" dirty="0" smtClean="0"/>
              <a:t/>
            </a:r>
            <a:br>
              <a:rPr lang="en-US" sz="3600" dirty="0" smtClean="0"/>
            </a:br>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a:t/>
            </a:r>
            <a:br>
              <a:rPr lang="en-US" sz="3600" dirty="0"/>
            </a:br>
            <a:r>
              <a:rPr lang="en-US" sz="3600" dirty="0"/>
              <a:t/>
            </a:r>
            <a:br>
              <a:rPr lang="en-US" sz="3600" dirty="0"/>
            </a:br>
            <a:r>
              <a:rPr lang="en-US" sz="3600" dirty="0" smtClean="0"/>
              <a:t/>
            </a:r>
            <a:br>
              <a:rPr lang="en-US" sz="3600" dirty="0" smtClean="0"/>
            </a:br>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a:t/>
            </a:r>
            <a:br>
              <a:rPr lang="en-US" sz="3600" dirty="0"/>
            </a:br>
            <a:r>
              <a:rPr lang="en-US" dirty="0"/>
              <a:t/>
            </a:r>
            <a:br>
              <a:rPr lang="en-US" dirty="0"/>
            </a:br>
            <a:endParaRPr lang="en-US" dirty="0"/>
          </a:p>
        </p:txBody>
      </p:sp>
      <p:sp>
        <p:nvSpPr>
          <p:cNvPr id="3" name="Subtitle 2"/>
          <p:cNvSpPr>
            <a:spLocks noGrp="1"/>
          </p:cNvSpPr>
          <p:nvPr>
            <p:ph type="subTitle" idx="1"/>
          </p:nvPr>
        </p:nvSpPr>
        <p:spPr>
          <a:xfrm>
            <a:off x="461434" y="4553129"/>
            <a:ext cx="8301566" cy="762000"/>
          </a:xfrm>
        </p:spPr>
        <p:txBody>
          <a:bodyPr>
            <a:noAutofit/>
          </a:bodyPr>
          <a:lstStyle/>
          <a:p>
            <a:pPr>
              <a:spcBef>
                <a:spcPts val="0"/>
              </a:spcBef>
              <a:spcAft>
                <a:spcPts val="0"/>
              </a:spcAft>
            </a:pPr>
            <a:r>
              <a:rPr lang="en-US" sz="2200" dirty="0" smtClean="0">
                <a:latin typeface="+mn-lt"/>
              </a:rPr>
              <a:t>implementing NEW NIH Human subjects guidance</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33399" y="2585656"/>
            <a:ext cx="2397325" cy="76714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27567" y="3352800"/>
            <a:ext cx="7391400" cy="1077218"/>
          </a:xfrm>
          <a:prstGeom prst="rect">
            <a:avLst/>
          </a:prstGeom>
        </p:spPr>
        <p:txBody>
          <a:bodyPr wrap="square">
            <a:spAutoFit/>
          </a:bodyPr>
          <a:lstStyle/>
          <a:p>
            <a:pPr lvl="0"/>
            <a:r>
              <a:rPr lang="en-US" sz="3200" cap="all" spc="120" dirty="0">
                <a:solidFill>
                  <a:srgbClr val="000000"/>
                </a:solidFill>
                <a:latin typeface="Arial Black"/>
              </a:rPr>
              <a:t>Office of </a:t>
            </a:r>
          </a:p>
          <a:p>
            <a:pPr lvl="0"/>
            <a:r>
              <a:rPr lang="en-US" sz="3200" cap="all" spc="120" dirty="0">
                <a:solidFill>
                  <a:srgbClr val="000000"/>
                </a:solidFill>
                <a:latin typeface="Arial Black"/>
              </a:rPr>
              <a:t>Proposal Development</a:t>
            </a:r>
            <a:endParaRPr lang="en-US" sz="3200" cap="all" spc="120" dirty="0">
              <a:solidFill>
                <a:srgbClr val="D1282E"/>
              </a:solidFill>
              <a:latin typeface="Arial Black"/>
            </a:endParaRPr>
          </a:p>
        </p:txBody>
      </p:sp>
    </p:spTree>
    <p:extLst>
      <p:ext uri="{BB962C8B-B14F-4D97-AF65-F5344CB8AC3E}">
        <p14:creationId xmlns:p14="http://schemas.microsoft.com/office/powerpoint/2010/main" val="34140949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8229600" cy="456882"/>
          </a:xfrm>
        </p:spPr>
        <p:txBody>
          <a:bodyPr/>
          <a:lstStyle/>
          <a:p>
            <a:pPr lvl="0" algn="ctr">
              <a:spcBef>
                <a:spcPct val="20000"/>
              </a:spcBef>
              <a:spcAft>
                <a:spcPts val="600"/>
              </a:spcAft>
            </a:pPr>
            <a:r>
              <a:rPr lang="en-US" sz="2000" spc="120" dirty="0" smtClean="0">
                <a:solidFill>
                  <a:srgbClr val="D1282E"/>
                </a:solidFill>
                <a:ea typeface="+mn-ea"/>
                <a:cs typeface="+mn-cs"/>
              </a:rPr>
              <a:t>AGENDA</a:t>
            </a:r>
            <a:endParaRPr lang="en-US" dirty="0"/>
          </a:p>
        </p:txBody>
      </p:sp>
      <p:sp>
        <p:nvSpPr>
          <p:cNvPr id="4" name="Content Placeholder 3"/>
          <p:cNvSpPr>
            <a:spLocks noGrp="1"/>
          </p:cNvSpPr>
          <p:nvPr>
            <p:ph idx="1"/>
          </p:nvPr>
        </p:nvSpPr>
        <p:spPr>
          <a:xfrm>
            <a:off x="457200" y="990600"/>
            <a:ext cx="7696200" cy="2514600"/>
          </a:xfrm>
        </p:spPr>
        <p:txBody>
          <a:bodyPr/>
          <a:lstStyle/>
          <a:p>
            <a:pPr marL="342900" indent="-342900">
              <a:buFont typeface="Arial" panose="020B0604020202020204" pitchFamily="34" charset="0"/>
              <a:buChar char="•"/>
            </a:pPr>
            <a:r>
              <a:rPr lang="en-US" b="0" dirty="0" smtClean="0"/>
              <a:t>Overview of New Human Subjects Rules</a:t>
            </a:r>
          </a:p>
          <a:p>
            <a:pPr marL="800100" lvl="1" indent="-342900"/>
            <a:r>
              <a:rPr lang="en-US" b="0" dirty="0" smtClean="0"/>
              <a:t>Definition of a Clinical Trial</a:t>
            </a:r>
          </a:p>
          <a:p>
            <a:pPr marL="800100" lvl="1" indent="-342900"/>
            <a:r>
              <a:rPr lang="en-US" dirty="0" smtClean="0"/>
              <a:t>Change in PHS Human Subjects Forms</a:t>
            </a:r>
            <a:endParaRPr lang="en-US" b="0" dirty="0" smtClean="0"/>
          </a:p>
          <a:p>
            <a:pPr marL="800100" lvl="1" indent="-342900"/>
            <a:r>
              <a:rPr lang="en-US" dirty="0" smtClean="0"/>
              <a:t>Single IRB for multi-site clinical trials</a:t>
            </a:r>
            <a:endParaRPr lang="en-US" dirty="0"/>
          </a:p>
          <a:p>
            <a:pPr marL="342900" indent="-342900">
              <a:buFont typeface="Arial" panose="020B0604020202020204" pitchFamily="34" charset="0"/>
              <a:buChar char="•"/>
            </a:pPr>
            <a:r>
              <a:rPr lang="en-US" b="0" dirty="0" smtClean="0"/>
              <a:t>OPD Actions to Address Changes</a:t>
            </a:r>
          </a:p>
          <a:p>
            <a:pPr marL="342900" indent="-342900">
              <a:buFont typeface="Arial" panose="020B0604020202020204" pitchFamily="34" charset="0"/>
              <a:buChar char="•"/>
            </a:pPr>
            <a:r>
              <a:rPr lang="en-US" b="0" dirty="0" smtClean="0"/>
              <a:t>Implementation of Future Changes</a:t>
            </a:r>
          </a:p>
        </p:txBody>
      </p:sp>
    </p:spTree>
    <p:extLst>
      <p:ext uri="{BB962C8B-B14F-4D97-AF65-F5344CB8AC3E}">
        <p14:creationId xmlns:p14="http://schemas.microsoft.com/office/powerpoint/2010/main" val="28708698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8077200" cy="456882"/>
          </a:xfrm>
        </p:spPr>
        <p:txBody>
          <a:bodyPr>
            <a:normAutofit/>
          </a:bodyPr>
          <a:lstStyle/>
          <a:p>
            <a:r>
              <a:rPr lang="en-US" sz="2000" dirty="0" smtClean="0"/>
              <a:t>Changes to Human Subjects</a:t>
            </a:r>
            <a:endParaRPr lang="en-US" sz="2000" dirty="0"/>
          </a:p>
        </p:txBody>
      </p:sp>
      <p:sp>
        <p:nvSpPr>
          <p:cNvPr id="3" name="TextBox 2"/>
          <p:cNvSpPr txBox="1"/>
          <p:nvPr/>
        </p:nvSpPr>
        <p:spPr>
          <a:xfrm>
            <a:off x="304800" y="854049"/>
            <a:ext cx="3962400" cy="1754326"/>
          </a:xfrm>
          <a:prstGeom prst="rect">
            <a:avLst/>
          </a:prstGeom>
          <a:noFill/>
        </p:spPr>
        <p:txBody>
          <a:bodyPr wrap="square" rtlCol="0">
            <a:spAutoFit/>
          </a:bodyPr>
          <a:lstStyle/>
          <a:p>
            <a:pPr algn="ctr"/>
            <a:r>
              <a:rPr lang="en-US" b="1" u="sng" dirty="0" smtClean="0"/>
              <a:t>All Research Involving  Human Participants</a:t>
            </a:r>
          </a:p>
          <a:p>
            <a:pPr marL="285750" indent="-285750">
              <a:buFont typeface="Arial" panose="020B0604020202020204" pitchFamily="34" charset="0"/>
              <a:buChar char="•"/>
            </a:pPr>
            <a:r>
              <a:rPr lang="en-US" sz="1700" dirty="0" smtClean="0"/>
              <a:t>New forms to collect human subjects information</a:t>
            </a:r>
          </a:p>
          <a:p>
            <a:pPr marL="285750" indent="-285750">
              <a:buFont typeface="Arial" panose="020B0604020202020204" pitchFamily="34" charset="0"/>
              <a:buChar char="•"/>
            </a:pPr>
            <a:r>
              <a:rPr lang="en-US" sz="1700" dirty="0" smtClean="0"/>
              <a:t>Single IRB for multi-site studies</a:t>
            </a:r>
          </a:p>
          <a:p>
            <a:pPr marL="285750" indent="-285750">
              <a:buFont typeface="Arial" panose="020B0604020202020204" pitchFamily="34" charset="0"/>
              <a:buChar char="•"/>
            </a:pPr>
            <a:r>
              <a:rPr lang="en-US" sz="1700" dirty="0" smtClean="0"/>
              <a:t>Certificates of confidentiality</a:t>
            </a:r>
            <a:endParaRPr lang="en-US" sz="1700" dirty="0"/>
          </a:p>
        </p:txBody>
      </p:sp>
      <p:sp>
        <p:nvSpPr>
          <p:cNvPr id="5" name="TextBox 4"/>
          <p:cNvSpPr txBox="1"/>
          <p:nvPr/>
        </p:nvSpPr>
        <p:spPr>
          <a:xfrm>
            <a:off x="4245321" y="851153"/>
            <a:ext cx="4495800" cy="1677382"/>
          </a:xfrm>
          <a:prstGeom prst="rect">
            <a:avLst/>
          </a:prstGeom>
          <a:noFill/>
        </p:spPr>
        <p:txBody>
          <a:bodyPr wrap="square" rtlCol="0">
            <a:spAutoFit/>
          </a:bodyPr>
          <a:lstStyle/>
          <a:p>
            <a:pPr algn="ctr"/>
            <a:r>
              <a:rPr lang="en-US" b="1" u="sng" dirty="0" smtClean="0"/>
              <a:t>Research Involving Clinical Trials </a:t>
            </a:r>
          </a:p>
          <a:p>
            <a:pPr marL="285750" indent="-285750">
              <a:buFont typeface="Arial" panose="020B0604020202020204" pitchFamily="34" charset="0"/>
              <a:buChar char="•"/>
            </a:pPr>
            <a:r>
              <a:rPr lang="en-US" sz="1700" dirty="0" smtClean="0"/>
              <a:t>Good Clinical Practice Training</a:t>
            </a:r>
          </a:p>
          <a:p>
            <a:pPr marL="285750" indent="-285750">
              <a:buFont typeface="Arial" panose="020B0604020202020204" pitchFamily="34" charset="0"/>
              <a:buChar char="•"/>
            </a:pPr>
            <a:r>
              <a:rPr lang="en-US" sz="1700" dirty="0" smtClean="0"/>
              <a:t>New FOAs specific to clinical trials</a:t>
            </a:r>
          </a:p>
          <a:p>
            <a:pPr marL="285750" indent="-285750">
              <a:buFont typeface="Arial" panose="020B0604020202020204" pitchFamily="34" charset="0"/>
              <a:buChar char="•"/>
            </a:pPr>
            <a:r>
              <a:rPr lang="en-US" sz="1700" dirty="0" smtClean="0"/>
              <a:t>New Review Criteria</a:t>
            </a:r>
          </a:p>
          <a:p>
            <a:pPr marL="285750" indent="-285750">
              <a:buFont typeface="Arial" panose="020B0604020202020204" pitchFamily="34" charset="0"/>
              <a:buChar char="•"/>
            </a:pPr>
            <a:r>
              <a:rPr lang="en-US" sz="1700" dirty="0" smtClean="0"/>
              <a:t>Expanded registration/reporting on ClinicalTrials.gov</a:t>
            </a:r>
          </a:p>
        </p:txBody>
      </p:sp>
      <p:sp>
        <p:nvSpPr>
          <p:cNvPr id="7" name="Hexagon 6"/>
          <p:cNvSpPr/>
          <p:nvPr/>
        </p:nvSpPr>
        <p:spPr>
          <a:xfrm>
            <a:off x="1087772" y="3653592"/>
            <a:ext cx="1657376" cy="1227639"/>
          </a:xfrm>
          <a:prstGeom prst="hexagon">
            <a:avLst/>
          </a:prstGeom>
          <a:solidFill>
            <a:schemeClr val="bg1"/>
          </a:solidFill>
          <a:ln w="57150">
            <a:solidFill>
              <a:srgbClr val="C0000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1700" dirty="0"/>
              <a:t>Good Clinical Practice</a:t>
            </a:r>
          </a:p>
        </p:txBody>
      </p:sp>
      <p:sp>
        <p:nvSpPr>
          <p:cNvPr id="8" name="Hexagon 7"/>
          <p:cNvSpPr/>
          <p:nvPr/>
        </p:nvSpPr>
        <p:spPr>
          <a:xfrm>
            <a:off x="2546400" y="4273448"/>
            <a:ext cx="1657376" cy="1227639"/>
          </a:xfrm>
          <a:prstGeom prst="hexagon">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r>
              <a:rPr lang="en-US" sz="1700" dirty="0"/>
              <a:t>Single IRB</a:t>
            </a:r>
          </a:p>
        </p:txBody>
      </p:sp>
      <p:sp>
        <p:nvSpPr>
          <p:cNvPr id="9" name="Hexagon 8"/>
          <p:cNvSpPr/>
          <p:nvPr/>
        </p:nvSpPr>
        <p:spPr>
          <a:xfrm>
            <a:off x="5334000" y="4354702"/>
            <a:ext cx="1657376" cy="1227639"/>
          </a:xfrm>
          <a:prstGeom prst="hexagon">
            <a:avLst/>
          </a:prstGeom>
          <a:solidFill>
            <a:schemeClr val="bg1"/>
          </a:solidFill>
          <a:ln w="57150">
            <a:solidFill>
              <a:srgbClr val="C00000"/>
            </a:solidFill>
          </a:ln>
        </p:spPr>
        <p:style>
          <a:lnRef idx="2">
            <a:schemeClr val="accent5"/>
          </a:lnRef>
          <a:fillRef idx="1">
            <a:schemeClr val="lt1"/>
          </a:fillRef>
          <a:effectRef idx="0">
            <a:schemeClr val="accent5"/>
          </a:effectRef>
          <a:fontRef idx="minor">
            <a:schemeClr val="dk1"/>
          </a:fontRef>
        </p:style>
        <p:txBody>
          <a:bodyPr lIns="0" rIns="0" rtlCol="0" anchor="ctr"/>
          <a:lstStyle/>
          <a:p>
            <a:pPr algn="ctr"/>
            <a:r>
              <a:rPr lang="en-US" sz="1700" dirty="0"/>
              <a:t>New Application Forms</a:t>
            </a:r>
          </a:p>
        </p:txBody>
      </p:sp>
      <p:sp>
        <p:nvSpPr>
          <p:cNvPr id="10" name="Hexagon 9"/>
          <p:cNvSpPr/>
          <p:nvPr/>
        </p:nvSpPr>
        <p:spPr>
          <a:xfrm>
            <a:off x="5407946" y="2884511"/>
            <a:ext cx="1657376" cy="1227639"/>
          </a:xfrm>
          <a:prstGeom prst="hexagon">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r>
              <a:rPr lang="en-US" sz="1700" dirty="0"/>
              <a:t>Clinical Trial FOAs</a:t>
            </a:r>
          </a:p>
        </p:txBody>
      </p:sp>
      <p:sp>
        <p:nvSpPr>
          <p:cNvPr id="11" name="Hexagon 10"/>
          <p:cNvSpPr/>
          <p:nvPr/>
        </p:nvSpPr>
        <p:spPr>
          <a:xfrm>
            <a:off x="3960198" y="3534484"/>
            <a:ext cx="1657376" cy="1227639"/>
          </a:xfrm>
          <a:prstGeom prst="hexagon">
            <a:avLst/>
          </a:prstGeom>
          <a:solidFill>
            <a:schemeClr val="bg1"/>
          </a:solidFill>
          <a:ln w="57150">
            <a:solidFill>
              <a:srgbClr val="C00000"/>
            </a:solidFill>
          </a:ln>
        </p:spPr>
        <p:style>
          <a:lnRef idx="2">
            <a:schemeClr val="accent5"/>
          </a:lnRef>
          <a:fillRef idx="1">
            <a:schemeClr val="lt1"/>
          </a:fillRef>
          <a:effectRef idx="0">
            <a:schemeClr val="accent5"/>
          </a:effectRef>
          <a:fontRef idx="minor">
            <a:schemeClr val="dk1"/>
          </a:fontRef>
        </p:style>
        <p:txBody>
          <a:bodyPr lIns="0" rIns="0" rtlCol="0" anchor="ctr"/>
          <a:lstStyle/>
          <a:p>
            <a:pPr algn="ctr"/>
            <a:r>
              <a:rPr lang="en-US" sz="1700" dirty="0"/>
              <a:t>Registration &amp; Reporting</a:t>
            </a:r>
          </a:p>
        </p:txBody>
      </p:sp>
      <p:sp>
        <p:nvSpPr>
          <p:cNvPr id="12" name="Hexagon 11"/>
          <p:cNvSpPr/>
          <p:nvPr/>
        </p:nvSpPr>
        <p:spPr>
          <a:xfrm>
            <a:off x="3935429" y="5039829"/>
            <a:ext cx="1657376" cy="1227639"/>
          </a:xfrm>
          <a:prstGeom prst="hexagon">
            <a:avLst/>
          </a:prstGeom>
          <a:ln w="57150"/>
        </p:spPr>
        <p:style>
          <a:lnRef idx="2">
            <a:schemeClr val="accent1"/>
          </a:lnRef>
          <a:fillRef idx="1">
            <a:schemeClr val="lt1"/>
          </a:fillRef>
          <a:effectRef idx="0">
            <a:schemeClr val="accent1"/>
          </a:effectRef>
          <a:fontRef idx="minor">
            <a:schemeClr val="dk1"/>
          </a:fontRef>
        </p:style>
        <p:txBody>
          <a:bodyPr lIns="0" rIns="0" rtlCol="0" anchor="ctr"/>
          <a:lstStyle/>
          <a:p>
            <a:pPr algn="ctr"/>
            <a:r>
              <a:rPr lang="en-US" sz="1700" dirty="0"/>
              <a:t>Clinical Trial Review Criteria</a:t>
            </a:r>
          </a:p>
        </p:txBody>
      </p:sp>
    </p:spTree>
    <p:extLst>
      <p:ext uri="{BB962C8B-B14F-4D97-AF65-F5344CB8AC3E}">
        <p14:creationId xmlns:p14="http://schemas.microsoft.com/office/powerpoint/2010/main" val="2263044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8077200" cy="456882"/>
          </a:xfrm>
        </p:spPr>
        <p:txBody>
          <a:bodyPr>
            <a:normAutofit/>
          </a:bodyPr>
          <a:lstStyle/>
          <a:p>
            <a:r>
              <a:rPr lang="en-US" sz="2000" dirty="0" smtClean="0"/>
              <a:t>Changes to Human Subjects</a:t>
            </a:r>
            <a:endParaRPr lang="en-US" sz="2000" dirty="0"/>
          </a:p>
        </p:txBody>
      </p:sp>
      <p:sp>
        <p:nvSpPr>
          <p:cNvPr id="3" name="Content Placeholder 2"/>
          <p:cNvSpPr>
            <a:spLocks noGrp="1"/>
          </p:cNvSpPr>
          <p:nvPr>
            <p:ph idx="1"/>
          </p:nvPr>
        </p:nvSpPr>
        <p:spPr>
          <a:xfrm>
            <a:off x="457200" y="762001"/>
            <a:ext cx="8305800" cy="4267200"/>
          </a:xfrm>
        </p:spPr>
        <p:txBody>
          <a:bodyPr>
            <a:normAutofit/>
          </a:bodyPr>
          <a:lstStyle/>
          <a:p>
            <a:r>
              <a:rPr lang="en-US" dirty="0" smtClean="0"/>
              <a:t>Broader definition of a clinical trial….why?</a:t>
            </a:r>
          </a:p>
          <a:p>
            <a:r>
              <a:rPr lang="en-US" b="0" dirty="0" smtClean="0"/>
              <a:t>Our </a:t>
            </a:r>
            <a:r>
              <a:rPr lang="en-US" b="0" dirty="0"/>
              <a:t>purpose in defining clinical trials as we do is to improve dissemination and transparency. The bottom line: if public money is going to be spent to conduct experiments on people, you are expected to report the results.</a:t>
            </a:r>
            <a:endParaRPr lang="en-US" dirty="0"/>
          </a:p>
        </p:txBody>
      </p:sp>
      <p:pic>
        <p:nvPicPr>
          <p:cNvPr id="4" name="Picture 3"/>
          <p:cNvPicPr>
            <a:picLocks noChangeAspect="1"/>
          </p:cNvPicPr>
          <p:nvPr/>
        </p:nvPicPr>
        <p:blipFill>
          <a:blip r:embed="rId3"/>
          <a:stretch>
            <a:fillRect/>
          </a:stretch>
        </p:blipFill>
        <p:spPr>
          <a:xfrm>
            <a:off x="1524000" y="3352800"/>
            <a:ext cx="5702604" cy="3124200"/>
          </a:xfrm>
          <a:prstGeom prst="rect">
            <a:avLst/>
          </a:prstGeom>
        </p:spPr>
      </p:pic>
      <p:sp>
        <p:nvSpPr>
          <p:cNvPr id="7" name="TextBox 6"/>
          <p:cNvSpPr txBox="1"/>
          <p:nvPr/>
        </p:nvSpPr>
        <p:spPr>
          <a:xfrm>
            <a:off x="457200" y="3048000"/>
            <a:ext cx="2438400" cy="36933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dirty="0" smtClean="0">
                <a:hlinkClick r:id="rId4"/>
              </a:rPr>
              <a:t>Video on Updates</a:t>
            </a:r>
            <a:endParaRPr lang="en-US" dirty="0"/>
          </a:p>
        </p:txBody>
      </p:sp>
    </p:spTree>
    <p:extLst>
      <p:ext uri="{BB962C8B-B14F-4D97-AF65-F5344CB8AC3E}">
        <p14:creationId xmlns:p14="http://schemas.microsoft.com/office/powerpoint/2010/main" val="137054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8077200" cy="456882"/>
          </a:xfrm>
        </p:spPr>
        <p:txBody>
          <a:bodyPr>
            <a:normAutofit/>
          </a:bodyPr>
          <a:lstStyle/>
          <a:p>
            <a:r>
              <a:rPr lang="en-US" sz="2000" dirty="0" smtClean="0"/>
              <a:t>Changes to Human Subjects</a:t>
            </a:r>
            <a:endParaRPr lang="en-US" sz="2000" dirty="0"/>
          </a:p>
        </p:txBody>
      </p:sp>
      <p:sp>
        <p:nvSpPr>
          <p:cNvPr id="3" name="Content Placeholder 2"/>
          <p:cNvSpPr>
            <a:spLocks noGrp="1"/>
          </p:cNvSpPr>
          <p:nvPr>
            <p:ph idx="1"/>
          </p:nvPr>
        </p:nvSpPr>
        <p:spPr>
          <a:xfrm>
            <a:off x="457200" y="762001"/>
            <a:ext cx="8458200" cy="4267200"/>
          </a:xfrm>
        </p:spPr>
        <p:txBody>
          <a:bodyPr>
            <a:normAutofit/>
          </a:bodyPr>
          <a:lstStyle/>
          <a:p>
            <a:r>
              <a:rPr lang="en-US" b="0" dirty="0" smtClean="0"/>
              <a:t>Does your study:</a:t>
            </a:r>
          </a:p>
          <a:p>
            <a:pPr marL="457200" indent="-457200">
              <a:buAutoNum type="arabicPeriod"/>
            </a:pPr>
            <a:r>
              <a:rPr lang="en-US" b="0" dirty="0" smtClean="0"/>
              <a:t>Involve human subjects?</a:t>
            </a:r>
          </a:p>
          <a:p>
            <a:pPr marL="457200" indent="-457200">
              <a:buAutoNum type="arabicPeriod"/>
            </a:pPr>
            <a:r>
              <a:rPr lang="en-US" b="0" dirty="0" smtClean="0"/>
              <a:t>Involve one or more interventions?</a:t>
            </a:r>
          </a:p>
          <a:p>
            <a:pPr marL="457200" indent="-457200">
              <a:buAutoNum type="arabicPeriod"/>
            </a:pPr>
            <a:r>
              <a:rPr lang="en-US" b="0" dirty="0" smtClean="0"/>
              <a:t>Prospectively assign human subject(s) to intervention(s)?</a:t>
            </a:r>
          </a:p>
          <a:p>
            <a:pPr marL="457200" indent="-457200">
              <a:buAutoNum type="arabicPeriod"/>
            </a:pPr>
            <a:r>
              <a:rPr lang="en-US" b="0" dirty="0" smtClean="0"/>
              <a:t>Have a health-related biomedical or behavioral outcome?</a:t>
            </a:r>
          </a:p>
          <a:p>
            <a:r>
              <a:rPr lang="en-US" dirty="0" smtClean="0"/>
              <a:t>If yes to all- your study is a clinical trial.</a:t>
            </a:r>
            <a:endParaRPr lang="en-US" dirty="0"/>
          </a:p>
        </p:txBody>
      </p:sp>
      <p:sp>
        <p:nvSpPr>
          <p:cNvPr id="5" name="TextBox 4"/>
          <p:cNvSpPr txBox="1"/>
          <p:nvPr/>
        </p:nvSpPr>
        <p:spPr>
          <a:xfrm>
            <a:off x="2286000" y="3810000"/>
            <a:ext cx="4419600" cy="646331"/>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dirty="0" smtClean="0">
                <a:solidFill>
                  <a:schemeClr val="tx1"/>
                </a:solidFill>
                <a:hlinkClick r:id="rId2"/>
              </a:rPr>
              <a:t>NIH Tool to Help Determine if Study is Clinical Trial</a:t>
            </a:r>
            <a:endParaRPr lang="en-US" dirty="0">
              <a:solidFill>
                <a:schemeClr val="tx1"/>
              </a:solidFill>
            </a:endParaRPr>
          </a:p>
        </p:txBody>
      </p:sp>
      <p:sp>
        <p:nvSpPr>
          <p:cNvPr id="6" name="TextBox 5"/>
          <p:cNvSpPr txBox="1"/>
          <p:nvPr/>
        </p:nvSpPr>
        <p:spPr>
          <a:xfrm>
            <a:off x="2297317" y="4535271"/>
            <a:ext cx="4419600" cy="369332"/>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dirty="0" smtClean="0">
                <a:solidFill>
                  <a:schemeClr val="tx1"/>
                </a:solidFill>
                <a:hlinkClick r:id="rId3"/>
              </a:rPr>
              <a:t>NIH Case Studies &amp; FAQs</a:t>
            </a:r>
            <a:endParaRPr lang="en-US" dirty="0">
              <a:solidFill>
                <a:schemeClr val="tx1"/>
              </a:solidFill>
            </a:endParaRPr>
          </a:p>
        </p:txBody>
      </p:sp>
    </p:spTree>
    <p:extLst>
      <p:ext uri="{BB962C8B-B14F-4D97-AF65-F5344CB8AC3E}">
        <p14:creationId xmlns:p14="http://schemas.microsoft.com/office/powerpoint/2010/main" val="831750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8229600" cy="533082"/>
          </a:xfrm>
        </p:spPr>
        <p:txBody>
          <a:bodyPr>
            <a:normAutofit/>
          </a:bodyPr>
          <a:lstStyle/>
          <a:p>
            <a:r>
              <a:rPr lang="en-US" sz="2000" dirty="0" smtClean="0"/>
              <a:t>NIH Clinical Trials</a:t>
            </a:r>
            <a:endParaRPr lang="en-US" sz="2000" dirty="0"/>
          </a:p>
        </p:txBody>
      </p:sp>
      <p:sp>
        <p:nvSpPr>
          <p:cNvPr id="3" name="Content Placeholder 2"/>
          <p:cNvSpPr>
            <a:spLocks noGrp="1"/>
          </p:cNvSpPr>
          <p:nvPr>
            <p:ph idx="1"/>
          </p:nvPr>
        </p:nvSpPr>
        <p:spPr>
          <a:xfrm>
            <a:off x="457200" y="762000"/>
            <a:ext cx="7620000" cy="5364163"/>
          </a:xfrm>
        </p:spPr>
        <p:txBody>
          <a:bodyPr>
            <a:normAutofit fontScale="25000" lnSpcReduction="20000"/>
          </a:bodyPr>
          <a:lstStyle/>
          <a:p>
            <a:r>
              <a:rPr lang="en-US" sz="5600" dirty="0" smtClean="0">
                <a:hlinkClick r:id="rId2"/>
              </a:rPr>
              <a:t>What </a:t>
            </a:r>
            <a:r>
              <a:rPr lang="en-US" sz="5600" dirty="0">
                <a:hlinkClick r:id="rId2"/>
              </a:rPr>
              <a:t>is the sub-definition of "intervention</a:t>
            </a:r>
            <a:r>
              <a:rPr lang="en-US" sz="5600" dirty="0" smtClean="0">
                <a:hlinkClick r:id="rId2"/>
              </a:rPr>
              <a:t>"?</a:t>
            </a:r>
            <a:endParaRPr lang="en-US" sz="5600" dirty="0" smtClean="0"/>
          </a:p>
          <a:p>
            <a:r>
              <a:rPr lang="en-US" sz="5600" b="0" dirty="0" smtClean="0"/>
              <a:t>An </a:t>
            </a:r>
            <a:r>
              <a:rPr lang="en-US" sz="5600" b="0" dirty="0"/>
              <a:t>intervention is defined as a manipulation of the subject or subject’s environment for the purpose of modifying one or more health-related biomedical or behavioral processes and/or endpoints.  Examples include:  drugs/small molecules/compounds; biologics; devices; procedures (e.g., surgical techniques); delivery systems (e.g., telemedicine, face-to-face interviews); strategies to change health-related behavior (e.g., diet, cognitive therapy, exercise, development of new habits); treatment strategies; prevention strategies; and, diagnostic strategies</a:t>
            </a:r>
            <a:r>
              <a:rPr lang="en-US" sz="5600" b="0" dirty="0" smtClean="0"/>
              <a:t>.</a:t>
            </a:r>
          </a:p>
          <a:p>
            <a:endParaRPr lang="en-US" sz="5600" b="0" dirty="0"/>
          </a:p>
          <a:p>
            <a:r>
              <a:rPr lang="en-US" sz="5600" dirty="0">
                <a:hlinkClick r:id="rId3"/>
              </a:rPr>
              <a:t>If all of my participants receive the same intervention/treatment, are these participants "prospectively assigned</a:t>
            </a:r>
            <a:r>
              <a:rPr lang="en-US" sz="5600" dirty="0" smtClean="0">
                <a:hlinkClick r:id="rId3"/>
              </a:rPr>
              <a:t>"?</a:t>
            </a:r>
            <a:endParaRPr lang="en-US" sz="5600" dirty="0" smtClean="0"/>
          </a:p>
          <a:p>
            <a:r>
              <a:rPr lang="en-US" sz="5600" b="0" dirty="0" smtClean="0"/>
              <a:t>Yes</a:t>
            </a:r>
            <a:r>
              <a:rPr lang="en-US" sz="5600" b="0" dirty="0"/>
              <a:t>, it is not a requirement to have multiple treatment groups to be considered prospectively assigned.  We do consider single-arm trials to be trials.</a:t>
            </a:r>
          </a:p>
          <a:p>
            <a:endParaRPr lang="en-US" sz="5600" dirty="0">
              <a:hlinkClick r:id="rId4"/>
            </a:endParaRPr>
          </a:p>
          <a:p>
            <a:r>
              <a:rPr lang="en-US" sz="5600" dirty="0" smtClean="0">
                <a:hlinkClick r:id="rId4"/>
              </a:rPr>
              <a:t>Are </a:t>
            </a:r>
            <a:r>
              <a:rPr lang="en-US" sz="5600" dirty="0">
                <a:hlinkClick r:id="rId4"/>
              </a:rPr>
              <a:t>measurements the same as interventions</a:t>
            </a:r>
            <a:r>
              <a:rPr lang="en-US" sz="5600" dirty="0" smtClean="0">
                <a:hlinkClick r:id="rId4"/>
              </a:rPr>
              <a:t>?</a:t>
            </a:r>
            <a:endParaRPr lang="en-US" sz="5600" dirty="0" smtClean="0"/>
          </a:p>
          <a:p>
            <a:r>
              <a:rPr lang="en-US" sz="5600" b="0" dirty="0" smtClean="0"/>
              <a:t>No</a:t>
            </a:r>
            <a:r>
              <a:rPr lang="en-US" sz="5600" b="0" dirty="0"/>
              <a:t>; measurements are used to collect data, while interventions are used to modify health-related endpoints. A manipulation or modification in one’s behavior or environment for the purpose of measurement alone is not considered a clinical trial. </a:t>
            </a:r>
          </a:p>
          <a:p>
            <a:endParaRPr lang="en-US" sz="5600" b="0" dirty="0" smtClean="0"/>
          </a:p>
          <a:p>
            <a:r>
              <a:rPr lang="en-US" sz="5600" dirty="0" smtClean="0">
                <a:hlinkClick r:id="rId5"/>
              </a:rPr>
              <a:t>What </a:t>
            </a:r>
            <a:r>
              <a:rPr lang="en-US" sz="5600" dirty="0">
                <a:hlinkClick r:id="rId5"/>
              </a:rPr>
              <a:t>types of behavioral manipulations or tasks does NIH consider to be interventions</a:t>
            </a:r>
            <a:r>
              <a:rPr lang="en-US" sz="5600" dirty="0" smtClean="0">
                <a:hlinkClick r:id="rId5"/>
              </a:rPr>
              <a:t>?</a:t>
            </a:r>
            <a:endParaRPr lang="en-US" sz="5600" dirty="0" smtClean="0"/>
          </a:p>
          <a:p>
            <a:r>
              <a:rPr lang="en-US" sz="5600" b="0" dirty="0" smtClean="0"/>
              <a:t>A </a:t>
            </a:r>
            <a:r>
              <a:rPr lang="en-US" sz="5600" b="0" dirty="0"/>
              <a:t>manipulation or task is an intervention if it is used to modify a health-related biomedical or behavioral outcome. However, a manipulation or task used expressly for measurement, and not modification, would not be an intervention. </a:t>
            </a:r>
            <a:endParaRPr lang="en-US" sz="5600" b="0" dirty="0" smtClean="0"/>
          </a:p>
          <a:p>
            <a:r>
              <a:rPr lang="en-US" sz="4300" b="0" dirty="0"/>
              <a:t> </a:t>
            </a:r>
          </a:p>
          <a:p>
            <a:r>
              <a:rPr lang="en-US" b="0" dirty="0"/>
              <a:t/>
            </a:r>
            <a:br>
              <a:rPr lang="en-US" b="0" dirty="0"/>
            </a:br>
            <a:endParaRPr lang="en-US" b="0" dirty="0"/>
          </a:p>
        </p:txBody>
      </p:sp>
    </p:spTree>
    <p:extLst>
      <p:ext uri="{BB962C8B-B14F-4D97-AF65-F5344CB8AC3E}">
        <p14:creationId xmlns:p14="http://schemas.microsoft.com/office/powerpoint/2010/main" val="3247176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6312"/>
            <a:ext cx="8077200" cy="456882"/>
          </a:xfrm>
        </p:spPr>
        <p:txBody>
          <a:bodyPr>
            <a:normAutofit/>
          </a:bodyPr>
          <a:lstStyle/>
          <a:p>
            <a:r>
              <a:rPr lang="en-US" sz="2000" dirty="0" smtClean="0"/>
              <a:t>Changes to Proposal Development process</a:t>
            </a:r>
            <a:endParaRPr lang="en-US" sz="2000" dirty="0"/>
          </a:p>
        </p:txBody>
      </p:sp>
      <p:sp>
        <p:nvSpPr>
          <p:cNvPr id="3" name="Content Placeholder 2"/>
          <p:cNvSpPr>
            <a:spLocks noGrp="1"/>
          </p:cNvSpPr>
          <p:nvPr>
            <p:ph idx="1"/>
          </p:nvPr>
        </p:nvSpPr>
        <p:spPr>
          <a:xfrm>
            <a:off x="457200" y="685800"/>
            <a:ext cx="7772400" cy="5334000"/>
          </a:xfrm>
        </p:spPr>
        <p:txBody>
          <a:bodyPr>
            <a:normAutofit/>
          </a:bodyPr>
          <a:lstStyle/>
          <a:p>
            <a:pPr marL="457200" indent="-457200">
              <a:buFont typeface="+mj-lt"/>
              <a:buAutoNum type="arabicPeriod"/>
            </a:pPr>
            <a:r>
              <a:rPr lang="en-US" dirty="0" smtClean="0"/>
              <a:t>New Forms-E application packages &amp; FOAs </a:t>
            </a:r>
            <a:endParaRPr lang="en-US" dirty="0" smtClean="0">
              <a:hlinkClick r:id="rId2"/>
            </a:endParaRPr>
          </a:p>
          <a:p>
            <a:pPr marL="457200" indent="-457200">
              <a:buFont typeface="+mj-lt"/>
              <a:buAutoNum type="arabicPeriod"/>
            </a:pPr>
            <a:r>
              <a:rPr lang="en-US" dirty="0" smtClean="0">
                <a:hlinkClick r:id="rId2"/>
              </a:rPr>
              <a:t>PHS Human Subjects and Clinical Trials Information Form: </a:t>
            </a:r>
            <a:endParaRPr lang="en-US" dirty="0" smtClean="0"/>
          </a:p>
          <a:p>
            <a:pPr marL="800100" lvl="1" indent="-342900"/>
            <a:r>
              <a:rPr lang="en-US" dirty="0" smtClean="0"/>
              <a:t>Use of study record(s) </a:t>
            </a:r>
          </a:p>
          <a:p>
            <a:pPr marL="800100" lvl="1" indent="-342900"/>
            <a:r>
              <a:rPr lang="en-US" dirty="0" smtClean="0"/>
              <a:t>New data re: conditions, enrollment, etc. </a:t>
            </a:r>
          </a:p>
          <a:p>
            <a:pPr marL="800100" lvl="1" indent="-342900"/>
            <a:r>
              <a:rPr lang="en-US" dirty="0" smtClean="0"/>
              <a:t>Major Changes: All Human Subjects</a:t>
            </a:r>
          </a:p>
          <a:p>
            <a:pPr marL="1485900" lvl="2" indent="-342900"/>
            <a:r>
              <a:rPr lang="en-US" dirty="0" smtClean="0"/>
              <a:t>Women, minorities </a:t>
            </a:r>
            <a:r>
              <a:rPr lang="en-US" u="sng" dirty="0" smtClean="0"/>
              <a:t>and</a:t>
            </a:r>
            <a:r>
              <a:rPr lang="en-US" dirty="0" smtClean="0"/>
              <a:t> children combined to 1 attachment</a:t>
            </a:r>
          </a:p>
          <a:p>
            <a:pPr marL="1485900" lvl="2" indent="-342900"/>
            <a:r>
              <a:rPr lang="en-US" dirty="0" smtClean="0"/>
              <a:t>Recruitment and retention plan (new)</a:t>
            </a:r>
          </a:p>
          <a:p>
            <a:pPr marL="1485900" lvl="2" indent="-342900"/>
            <a:r>
              <a:rPr lang="en-US" dirty="0" smtClean="0"/>
              <a:t>Study timeline (new)</a:t>
            </a:r>
          </a:p>
          <a:p>
            <a:pPr marL="1485900" lvl="2" indent="-342900"/>
            <a:r>
              <a:rPr lang="en-US" dirty="0" smtClean="0"/>
              <a:t>Data Safety &amp; Monitoring Plan (new for non-clinical trials)</a:t>
            </a:r>
          </a:p>
          <a:p>
            <a:pPr marL="1485900" lvl="2" indent="-342900"/>
            <a:r>
              <a:rPr lang="en-US" dirty="0" smtClean="0"/>
              <a:t>Overall structure of the study team (new)</a:t>
            </a:r>
          </a:p>
          <a:p>
            <a:pPr marL="800100" lvl="1" indent="-342900"/>
            <a:r>
              <a:rPr lang="en-US" dirty="0" smtClean="0"/>
              <a:t>Major Changes: Clinical Trials</a:t>
            </a:r>
          </a:p>
          <a:p>
            <a:pPr marL="1485900" lvl="2" indent="-342900"/>
            <a:r>
              <a:rPr lang="en-US" dirty="0" smtClean="0"/>
              <a:t>Protocol synopsis and intervention narratives</a:t>
            </a:r>
          </a:p>
          <a:p>
            <a:pPr marL="1485900" lvl="2" indent="-342900"/>
            <a:r>
              <a:rPr lang="en-US" dirty="0" smtClean="0"/>
              <a:t>Statistical Design &amp; Power </a:t>
            </a:r>
          </a:p>
          <a:p>
            <a:pPr marL="1485900" lvl="2" indent="-342900"/>
            <a:r>
              <a:rPr lang="en-US" dirty="0" smtClean="0"/>
              <a:t>Dissemination Plan</a:t>
            </a:r>
          </a:p>
          <a:p>
            <a:pPr marL="1485900" lvl="2" indent="-342900"/>
            <a:endParaRPr lang="en-US" b="0" dirty="0"/>
          </a:p>
        </p:txBody>
      </p:sp>
    </p:spTree>
    <p:extLst>
      <p:ext uri="{BB962C8B-B14F-4D97-AF65-F5344CB8AC3E}">
        <p14:creationId xmlns:p14="http://schemas.microsoft.com/office/powerpoint/2010/main" val="1402208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8077200" cy="456882"/>
          </a:xfrm>
        </p:spPr>
        <p:txBody>
          <a:bodyPr>
            <a:normAutofit/>
          </a:bodyPr>
          <a:lstStyle/>
          <a:p>
            <a:r>
              <a:rPr lang="en-US" sz="2000" dirty="0" smtClean="0"/>
              <a:t>Final Rule &amp; Single IRB</a:t>
            </a:r>
            <a:endParaRPr lang="en-US" sz="2000" dirty="0"/>
          </a:p>
        </p:txBody>
      </p:sp>
      <p:sp>
        <p:nvSpPr>
          <p:cNvPr id="3" name="Content Placeholder 2"/>
          <p:cNvSpPr>
            <a:spLocks noGrp="1"/>
          </p:cNvSpPr>
          <p:nvPr>
            <p:ph idx="1"/>
          </p:nvPr>
        </p:nvSpPr>
        <p:spPr>
          <a:xfrm>
            <a:off x="457200" y="762000"/>
            <a:ext cx="7620000" cy="5364163"/>
          </a:xfrm>
        </p:spPr>
        <p:txBody>
          <a:bodyPr>
            <a:normAutofit fontScale="92500" lnSpcReduction="20000"/>
          </a:bodyPr>
          <a:lstStyle/>
          <a:p>
            <a:r>
              <a:rPr lang="en-US" sz="1500" dirty="0" smtClean="0"/>
              <a:t>Studies that have not undergone initial IRB review will be subject to new Final Rule requirements </a:t>
            </a:r>
          </a:p>
          <a:p>
            <a:pPr marL="342900" indent="-342900">
              <a:buFont typeface="Arial" panose="020B0604020202020204" pitchFamily="34" charset="0"/>
              <a:buChar char="•"/>
            </a:pPr>
            <a:r>
              <a:rPr lang="en-US" sz="1500" b="0" dirty="0" smtClean="0"/>
              <a:t>Research ongoing on that date continue to be subject to current Common Rule</a:t>
            </a:r>
          </a:p>
          <a:p>
            <a:pPr marL="342900" indent="-342900">
              <a:buFont typeface="Arial" panose="020B0604020202020204" pitchFamily="34" charset="0"/>
              <a:buChar char="•"/>
            </a:pPr>
            <a:r>
              <a:rPr lang="en-US" sz="1500" dirty="0" smtClean="0"/>
              <a:t>Single IRB for cooperative research to go into effect January 20, 2020</a:t>
            </a:r>
          </a:p>
          <a:p>
            <a:pPr marL="342900" indent="-342900">
              <a:buFont typeface="Arial" panose="020B0604020202020204" pitchFamily="34" charset="0"/>
              <a:buChar char="•"/>
            </a:pPr>
            <a:endParaRPr lang="en-US" sz="1500" dirty="0" smtClean="0"/>
          </a:p>
          <a:p>
            <a:r>
              <a:rPr lang="en-US" sz="1500" dirty="0" smtClean="0"/>
              <a:t>Single IRB for Multi-Site Research</a:t>
            </a:r>
            <a:r>
              <a:rPr lang="en-US" sz="1500" b="0" dirty="0" smtClean="0"/>
              <a:t>: </a:t>
            </a:r>
          </a:p>
          <a:p>
            <a:pPr marL="342900" indent="-342900">
              <a:buFont typeface="Arial" panose="020B0604020202020204" pitchFamily="34" charset="0"/>
              <a:buChar char="•"/>
            </a:pPr>
            <a:r>
              <a:rPr lang="en-US" sz="1500" b="0" dirty="0" smtClean="0"/>
              <a:t>Domestic sites participating in multi-site studies involving non-exempt human subjects research funded by NIH are expected to use a sIRB </a:t>
            </a:r>
          </a:p>
          <a:p>
            <a:pPr marL="342900" indent="-342900">
              <a:buFont typeface="Arial" panose="020B0604020202020204" pitchFamily="34" charset="0"/>
              <a:buChar char="•"/>
            </a:pPr>
            <a:r>
              <a:rPr lang="en-US" sz="1500" b="0" dirty="0" smtClean="0"/>
              <a:t>sIRB costs can be direct or indirect charge to an NIH award as long as such costs are reasonable and consistent with cost principles</a:t>
            </a:r>
          </a:p>
          <a:p>
            <a:pPr marL="800100" lvl="1" indent="-342900"/>
            <a:r>
              <a:rPr lang="en-US" sz="1500" dirty="0" smtClean="0"/>
              <a:t>Currently, IRB fees would not be charged as direct costs at BU</a:t>
            </a:r>
          </a:p>
          <a:p>
            <a:pPr marL="800100" lvl="1" indent="-342900"/>
            <a:r>
              <a:rPr lang="en-US" sz="1500" b="0" dirty="0" smtClean="0"/>
              <a:t>Exceptions can be made where federal/tribal or state law/regulation prohibit sIRB</a:t>
            </a:r>
          </a:p>
          <a:p>
            <a:pPr marL="800100" lvl="1" indent="-342900"/>
            <a:r>
              <a:rPr lang="en-US" sz="1500" dirty="0" smtClean="0"/>
              <a:t>sIRB not applicable for K, T, or F </a:t>
            </a:r>
            <a:r>
              <a:rPr lang="en-US" sz="1500" dirty="0" smtClean="0">
                <a:hlinkClick r:id="rId2"/>
              </a:rPr>
              <a:t>(guidelines on exceptions here)</a:t>
            </a:r>
            <a:endParaRPr lang="en-US" sz="1500" dirty="0" smtClean="0"/>
          </a:p>
          <a:p>
            <a:pPr marL="342900" indent="-342900">
              <a:buFont typeface="Arial" panose="020B0604020202020204" pitchFamily="34" charset="0"/>
              <a:buChar char="•"/>
            </a:pPr>
            <a:endParaRPr lang="en-US" sz="1500" b="0" dirty="0" smtClean="0"/>
          </a:p>
          <a:p>
            <a:pPr marL="342900" indent="-342900">
              <a:buFont typeface="Arial" panose="020B0604020202020204" pitchFamily="34" charset="0"/>
              <a:buChar char="•"/>
            </a:pPr>
            <a:r>
              <a:rPr lang="en-US" sz="1500" b="0" dirty="0" smtClean="0"/>
              <a:t>The </a:t>
            </a:r>
            <a:r>
              <a:rPr lang="en-US" sz="1500" b="0" dirty="0"/>
              <a:t>following are examples of types of IRBs that could be used:</a:t>
            </a:r>
          </a:p>
          <a:p>
            <a:pPr marL="800100" lvl="1" indent="-342900"/>
            <a:r>
              <a:rPr lang="en-US" sz="1500" b="0" dirty="0"/>
              <a:t>An institutional IRB that is associated with either the awardee or a participating site;</a:t>
            </a:r>
          </a:p>
          <a:p>
            <a:pPr marL="800100" lvl="1" indent="-342900"/>
            <a:r>
              <a:rPr lang="en-US" sz="1500" b="0" dirty="0"/>
              <a:t>An independent, commercial or unaffiliated IRB; or</a:t>
            </a:r>
          </a:p>
          <a:p>
            <a:pPr marL="800100" lvl="1" indent="-342900"/>
            <a:r>
              <a:rPr lang="en-US" sz="1500" b="0" dirty="0"/>
              <a:t>A central IRB organized to review the proposed study</a:t>
            </a:r>
            <a:r>
              <a:rPr lang="en-US" sz="1500" b="0" dirty="0" smtClean="0"/>
              <a:t>.</a:t>
            </a:r>
          </a:p>
          <a:p>
            <a:pPr lvl="1" indent="0">
              <a:buNone/>
            </a:pPr>
            <a:endParaRPr lang="en-US" sz="1500" b="0" dirty="0" smtClean="0"/>
          </a:p>
          <a:p>
            <a:pPr marL="342900" indent="-342900">
              <a:buFont typeface="Arial" panose="020B0604020202020204" pitchFamily="34" charset="0"/>
              <a:buChar char="•"/>
            </a:pPr>
            <a:r>
              <a:rPr lang="en-US" sz="1500" b="0" dirty="0"/>
              <a:t>Instructions for writing a sIRB plan and providing the justification for exceptions to the sIRB policy within Section 3.2 of the Study Record in the grant application are provided in the </a:t>
            </a:r>
            <a:r>
              <a:rPr lang="en-US" sz="1500" b="0" dirty="0">
                <a:hlinkClick r:id="rId3"/>
              </a:rPr>
              <a:t>PHS Human Subjects and Clinical Trials Information Form Application Guide</a:t>
            </a:r>
            <a:r>
              <a:rPr lang="en-US" sz="1500" b="0" dirty="0"/>
              <a:t>.</a:t>
            </a:r>
          </a:p>
          <a:p>
            <a:endParaRPr lang="en-US" sz="1400" b="0" dirty="0"/>
          </a:p>
          <a:p>
            <a:pPr marL="342900" indent="-342900"/>
            <a:endParaRPr lang="en-US" sz="1400" b="0" dirty="0" smtClean="0"/>
          </a:p>
        </p:txBody>
      </p:sp>
    </p:spTree>
    <p:extLst>
      <p:ext uri="{BB962C8B-B14F-4D97-AF65-F5344CB8AC3E}">
        <p14:creationId xmlns:p14="http://schemas.microsoft.com/office/powerpoint/2010/main" val="2290682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6312"/>
            <a:ext cx="8077200" cy="456882"/>
          </a:xfrm>
        </p:spPr>
        <p:txBody>
          <a:bodyPr>
            <a:normAutofit/>
          </a:bodyPr>
          <a:lstStyle/>
          <a:p>
            <a:r>
              <a:rPr lang="en-US" sz="2000" dirty="0" smtClean="0"/>
              <a:t>Common PI Questions</a:t>
            </a:r>
            <a:endParaRPr lang="en-US" sz="2000" dirty="0"/>
          </a:p>
        </p:txBody>
      </p:sp>
      <p:sp>
        <p:nvSpPr>
          <p:cNvPr id="3" name="Content Placeholder 2"/>
          <p:cNvSpPr>
            <a:spLocks noGrp="1"/>
          </p:cNvSpPr>
          <p:nvPr>
            <p:ph idx="1"/>
          </p:nvPr>
        </p:nvSpPr>
        <p:spPr>
          <a:xfrm>
            <a:off x="457200" y="685800"/>
            <a:ext cx="7772400" cy="5334000"/>
          </a:xfrm>
        </p:spPr>
        <p:txBody>
          <a:bodyPr>
            <a:normAutofit/>
          </a:bodyPr>
          <a:lstStyle/>
          <a:p>
            <a:pPr marL="457200" indent="-457200">
              <a:buFont typeface="+mj-lt"/>
              <a:buAutoNum type="arabicPeriod"/>
            </a:pPr>
            <a:r>
              <a:rPr lang="en-US" b="0" dirty="0" smtClean="0"/>
              <a:t>Are multiple study records required?</a:t>
            </a:r>
          </a:p>
          <a:p>
            <a:pPr marL="457200" indent="-457200">
              <a:buFont typeface="+mj-lt"/>
              <a:buAutoNum type="arabicPeriod"/>
            </a:pPr>
            <a:r>
              <a:rPr lang="en-US" b="0" dirty="0" smtClean="0"/>
              <a:t>Do I select exemption 4 or “not human subjects research??</a:t>
            </a:r>
          </a:p>
          <a:p>
            <a:pPr marL="457200" indent="-457200">
              <a:buFont typeface="+mj-lt"/>
              <a:buAutoNum type="arabicPeriod"/>
            </a:pPr>
            <a:r>
              <a:rPr lang="en-US" b="0" dirty="0" smtClean="0"/>
              <a:t>Am I require to address Data Safety &amp; Monitoring Plan for non-clinical trials?</a:t>
            </a:r>
          </a:p>
          <a:p>
            <a:pPr marL="457200" indent="-457200">
              <a:buFont typeface="+mj-lt"/>
              <a:buAutoNum type="arabicPeriod"/>
            </a:pPr>
            <a:r>
              <a:rPr lang="en-US" b="0" dirty="0" smtClean="0"/>
              <a:t>Do you have examples of single IRB plan?  Do I need to incorporate this into my budget?</a:t>
            </a:r>
          </a:p>
          <a:p>
            <a:pPr marL="457200" indent="-457200">
              <a:buFont typeface="+mj-lt"/>
              <a:buAutoNum type="arabicPeriod"/>
            </a:pPr>
            <a:r>
              <a:rPr lang="en-US" b="0" dirty="0" smtClean="0"/>
              <a:t>How much of the research approach (recruitment, statistical analysis plan, etc.) should go into the PHS forms?  Will it be viewed as “overstuffing?”  Inclusion of statistical analysis in research strategy and PHS forms? </a:t>
            </a:r>
          </a:p>
          <a:p>
            <a:pPr marL="457200" indent="-457200">
              <a:buFont typeface="+mj-lt"/>
              <a:buAutoNum type="arabicPeriod"/>
            </a:pPr>
            <a:endParaRPr lang="en-US" b="0" dirty="0" smtClean="0"/>
          </a:p>
        </p:txBody>
      </p:sp>
    </p:spTree>
    <p:extLst>
      <p:ext uri="{BB962C8B-B14F-4D97-AF65-F5344CB8AC3E}">
        <p14:creationId xmlns:p14="http://schemas.microsoft.com/office/powerpoint/2010/main" val="2663447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5791200" cy="456882"/>
          </a:xfrm>
        </p:spPr>
        <p:txBody>
          <a:bodyPr>
            <a:normAutofit/>
          </a:bodyPr>
          <a:lstStyle/>
          <a:p>
            <a:r>
              <a:rPr lang="en-US" sz="2000" dirty="0" smtClean="0"/>
              <a:t>OPD Actions</a:t>
            </a:r>
            <a:endParaRPr lang="en-US" sz="2000" dirty="0"/>
          </a:p>
        </p:txBody>
      </p:sp>
      <p:sp>
        <p:nvSpPr>
          <p:cNvPr id="4" name="Content Placeholder 3"/>
          <p:cNvSpPr>
            <a:spLocks noGrp="1"/>
          </p:cNvSpPr>
          <p:nvPr>
            <p:ph idx="1"/>
          </p:nvPr>
        </p:nvSpPr>
        <p:spPr>
          <a:xfrm>
            <a:off x="457200" y="685800"/>
            <a:ext cx="7620000" cy="5440363"/>
          </a:xfrm>
        </p:spPr>
        <p:txBody>
          <a:bodyPr/>
          <a:lstStyle/>
          <a:p>
            <a:pPr marL="342900" indent="-342900">
              <a:buFont typeface="Arial" panose="020B0604020202020204" pitchFamily="34" charset="0"/>
              <a:buChar char="•"/>
            </a:pPr>
            <a:r>
              <a:rPr lang="en-US" b="0" dirty="0" smtClean="0"/>
              <a:t>Alerted investigators with upcoming grant regarding expected changes</a:t>
            </a:r>
          </a:p>
          <a:p>
            <a:pPr marL="342900" indent="-342900">
              <a:buFont typeface="Arial" panose="020B0604020202020204" pitchFamily="34" charset="0"/>
              <a:buChar char="•"/>
            </a:pPr>
            <a:r>
              <a:rPr lang="en-US" b="0" dirty="0" smtClean="0"/>
              <a:t>Developed internal training for OPD staff</a:t>
            </a:r>
          </a:p>
          <a:p>
            <a:pPr marL="800100" lvl="1" indent="-342900"/>
            <a:r>
              <a:rPr lang="en-US" dirty="0" smtClean="0"/>
              <a:t>SRAI conference materials  </a:t>
            </a:r>
          </a:p>
          <a:p>
            <a:pPr marL="800100" lvl="1" indent="-342900"/>
            <a:r>
              <a:rPr lang="en-US" b="0" dirty="0" smtClean="0"/>
              <a:t>“Cheat Sheet” slides </a:t>
            </a:r>
          </a:p>
          <a:p>
            <a:pPr marL="800100" lvl="1" indent="-342900"/>
            <a:r>
              <a:rPr lang="en-US" dirty="0" smtClean="0"/>
              <a:t>Examples of checklists for clinical v. non-clinical trial</a:t>
            </a:r>
          </a:p>
          <a:p>
            <a:pPr marL="342900" indent="-342900">
              <a:buFont typeface="Arial" panose="020B0604020202020204" pitchFamily="34" charset="0"/>
              <a:buChar char="•"/>
            </a:pPr>
            <a:r>
              <a:rPr lang="en-US" b="0" dirty="0" smtClean="0"/>
              <a:t>Feedback among team members (lessons learned) after first review cycle</a:t>
            </a:r>
          </a:p>
          <a:p>
            <a:pPr marL="342900" indent="-342900">
              <a:buFont typeface="Arial" panose="020B0604020202020204" pitchFamily="34" charset="0"/>
              <a:buChar char="•"/>
            </a:pPr>
            <a:r>
              <a:rPr lang="en-US" b="0" dirty="0" smtClean="0"/>
              <a:t>Shared resources and materials from partner organizations</a:t>
            </a:r>
            <a:endParaRPr lang="en-US" b="0" dirty="0"/>
          </a:p>
        </p:txBody>
      </p:sp>
    </p:spTree>
    <p:extLst>
      <p:ext uri="{BB962C8B-B14F-4D97-AF65-F5344CB8AC3E}">
        <p14:creationId xmlns:p14="http://schemas.microsoft.com/office/powerpoint/2010/main" val="2111118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5791200" cy="456882"/>
          </a:xfrm>
        </p:spPr>
        <p:txBody>
          <a:bodyPr>
            <a:normAutofit/>
          </a:bodyPr>
          <a:lstStyle/>
          <a:p>
            <a:r>
              <a:rPr lang="en-US" sz="2000" dirty="0" smtClean="0"/>
              <a:t>Moving Forward</a:t>
            </a:r>
            <a:endParaRPr lang="en-US" sz="2000" dirty="0"/>
          </a:p>
        </p:txBody>
      </p:sp>
      <p:sp>
        <p:nvSpPr>
          <p:cNvPr id="4" name="Content Placeholder 3"/>
          <p:cNvSpPr>
            <a:spLocks noGrp="1"/>
          </p:cNvSpPr>
          <p:nvPr>
            <p:ph idx="1"/>
          </p:nvPr>
        </p:nvSpPr>
        <p:spPr>
          <a:xfrm>
            <a:off x="457200" y="762000"/>
            <a:ext cx="7620000" cy="4373563"/>
          </a:xfrm>
        </p:spPr>
        <p:txBody>
          <a:bodyPr>
            <a:normAutofit fontScale="85000" lnSpcReduction="10000"/>
          </a:bodyPr>
          <a:lstStyle/>
          <a:p>
            <a:r>
              <a:rPr lang="en-US" dirty="0" smtClean="0"/>
              <a:t>What did our peers do? </a:t>
            </a:r>
          </a:p>
          <a:p>
            <a:pPr marL="342900" indent="-342900">
              <a:buFont typeface="Arial" panose="020B0604020202020204" pitchFamily="34" charset="0"/>
              <a:buChar char="•"/>
            </a:pPr>
            <a:r>
              <a:rPr lang="en-US" b="0" dirty="0" smtClean="0"/>
              <a:t>Newsletters to faculty with notice of coming changes and dates for trainings </a:t>
            </a:r>
          </a:p>
          <a:p>
            <a:pPr marL="342900" indent="-342900">
              <a:buFont typeface="Arial" panose="020B0604020202020204" pitchFamily="34" charset="0"/>
              <a:buChar char="•"/>
            </a:pPr>
            <a:r>
              <a:rPr lang="en-US" b="0" dirty="0" smtClean="0"/>
              <a:t>Trainings hosted in Fall 2017 Semester</a:t>
            </a:r>
          </a:p>
          <a:p>
            <a:pPr marL="800100" lvl="1" indent="-342900"/>
            <a:r>
              <a:rPr lang="en-US" i="1" dirty="0" smtClean="0"/>
              <a:t>Led by central office or medical school research development office</a:t>
            </a:r>
          </a:p>
          <a:p>
            <a:endParaRPr lang="en-US" dirty="0" smtClean="0"/>
          </a:p>
          <a:p>
            <a:r>
              <a:rPr lang="en-US" dirty="0" smtClean="0"/>
              <a:t>How do we approach large federal changes moving forward?</a:t>
            </a:r>
          </a:p>
          <a:p>
            <a:pPr marL="342900" indent="-342900">
              <a:buFont typeface="Arial" panose="020B0604020202020204" pitchFamily="34" charset="0"/>
              <a:buChar char="•"/>
            </a:pPr>
            <a:r>
              <a:rPr lang="en-US" b="0" dirty="0" smtClean="0"/>
              <a:t>Early communication and training </a:t>
            </a:r>
          </a:p>
          <a:p>
            <a:pPr marL="342900" indent="-342900">
              <a:buFont typeface="Arial" panose="020B0604020202020204" pitchFamily="34" charset="0"/>
              <a:buChar char="•"/>
            </a:pPr>
            <a:r>
              <a:rPr lang="en-US" b="0" dirty="0" smtClean="0"/>
              <a:t>OSP Blog &amp; Coffee with Colleagues</a:t>
            </a:r>
          </a:p>
          <a:p>
            <a:pPr marL="342900" indent="-342900">
              <a:buFont typeface="Arial" panose="020B0604020202020204" pitchFamily="34" charset="0"/>
              <a:buChar char="•"/>
            </a:pPr>
            <a:r>
              <a:rPr lang="en-US" b="0" dirty="0" smtClean="0"/>
              <a:t>Collaborative meetings, rather than presentation, with partner offices    </a:t>
            </a:r>
            <a:r>
              <a:rPr lang="en-US" b="0" i="1" dirty="0" smtClean="0"/>
              <a:t>(ex. IRB approach from implementation for review; we approached with questions about implementation for proposal development)</a:t>
            </a:r>
          </a:p>
          <a:p>
            <a:pPr marL="342900" indent="-342900">
              <a:buFont typeface="Arial" panose="020B0604020202020204" pitchFamily="34" charset="0"/>
              <a:buChar char="•"/>
            </a:pPr>
            <a:r>
              <a:rPr lang="en-US" b="0" dirty="0" smtClean="0"/>
              <a:t>Other forums for internal training?  Ways to reduce duplication of efforts?</a:t>
            </a:r>
          </a:p>
        </p:txBody>
      </p:sp>
    </p:spTree>
    <p:extLst>
      <p:ext uri="{BB962C8B-B14F-4D97-AF65-F5344CB8AC3E}">
        <p14:creationId xmlns:p14="http://schemas.microsoft.com/office/powerpoint/2010/main" val="1718017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2632</TotalTime>
  <Words>858</Words>
  <Application>Microsoft Office PowerPoint</Application>
  <PresentationFormat>On-screen Show (4:3)</PresentationFormat>
  <Paragraphs>119</Paragraphs>
  <Slides>11</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Arial Black</vt:lpstr>
      <vt:lpstr>Calibri</vt:lpstr>
      <vt:lpstr>Essential</vt:lpstr>
      <vt:lpstr>                    </vt:lpstr>
      <vt:lpstr>AGENDA</vt:lpstr>
      <vt:lpstr>Changes to Human Subjects</vt:lpstr>
      <vt:lpstr>Changes to Human Subjects</vt:lpstr>
      <vt:lpstr>Changes to Human Subjects</vt:lpstr>
      <vt:lpstr>NIH Clinical Trials</vt:lpstr>
      <vt:lpstr>Changes to Proposal Development process</vt:lpstr>
      <vt:lpstr>Final Rule &amp; Single IRB</vt:lpstr>
      <vt:lpstr>Common PI Questions</vt:lpstr>
      <vt:lpstr>OPD Actions</vt:lpstr>
      <vt:lpstr>Moving Forward</vt:lpstr>
    </vt:vector>
  </TitlesOfParts>
  <Company>Boston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Lilly, Renna Onario</dc:creator>
  <cp:lastModifiedBy>Rocha, Suzanne</cp:lastModifiedBy>
  <cp:revision>158</cp:revision>
  <cp:lastPrinted>2013-04-16T18:53:50Z</cp:lastPrinted>
  <dcterms:created xsi:type="dcterms:W3CDTF">2013-04-01T13:34:59Z</dcterms:created>
  <dcterms:modified xsi:type="dcterms:W3CDTF">2018-04-30T12:45:25Z</dcterms:modified>
</cp:coreProperties>
</file>